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8" r:id="rId2"/>
    <p:sldId id="280" r:id="rId3"/>
    <p:sldId id="272" r:id="rId4"/>
    <p:sldId id="256" r:id="rId5"/>
    <p:sldId id="284" r:id="rId6"/>
    <p:sldId id="277" r:id="rId7"/>
    <p:sldId id="282" r:id="rId8"/>
    <p:sldId id="258" r:id="rId9"/>
    <p:sldId id="259" r:id="rId10"/>
    <p:sldId id="260" r:id="rId11"/>
    <p:sldId id="261" r:id="rId12"/>
    <p:sldId id="262" r:id="rId13"/>
    <p:sldId id="263" r:id="rId14"/>
    <p:sldId id="266" r:id="rId15"/>
    <p:sldId id="267" r:id="rId16"/>
    <p:sldId id="269" r:id="rId17"/>
    <p:sldId id="271" r:id="rId18"/>
    <p:sldId id="270" r:id="rId19"/>
    <p:sldId id="274" r:id="rId20"/>
    <p:sldId id="273" r:id="rId2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821BA-D070-4712-8E2C-4F7D873BF817}" type="datetimeFigureOut">
              <a:rPr lang="tr-TR" smtClean="0"/>
              <a:t>16.10.2020</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8516D0-5985-4A5E-88CC-3D4543808C69}" type="slidenum">
              <a:rPr lang="tr-TR" smtClean="0"/>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B68516D0-5985-4A5E-88CC-3D4543808C69}" type="slidenum">
              <a:rPr lang="tr-TR" smtClean="0"/>
              <a:t>19</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16.10.2020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16.10.2020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normAutofit fontScale="90000"/>
          </a:bodyPr>
          <a:lstStyle/>
          <a:p>
            <a:r>
              <a:rPr lang="tr-TR" b="1" dirty="0" smtClean="0"/>
              <a:t>İLERİ YAŞ ve ENGELLİ TURİZMİ</a:t>
            </a:r>
            <a:endParaRPr lang="tr-TR" dirty="0"/>
          </a:p>
        </p:txBody>
      </p:sp>
      <p:pic>
        <p:nvPicPr>
          <p:cNvPr id="8194" name="Picture 2" descr="C:\Users\Ak\Desktop\YAŞLI VE ENGELLİ LER TURİZMİ\3.PNG"/>
          <p:cNvPicPr>
            <a:picLocks noGrp="1" noChangeAspect="1" noChangeArrowheads="1"/>
          </p:cNvPicPr>
          <p:nvPr>
            <p:ph idx="1"/>
          </p:nvPr>
        </p:nvPicPr>
        <p:blipFill>
          <a:blip r:embed="rId2"/>
          <a:srcRect/>
          <a:stretch>
            <a:fillRect/>
          </a:stretch>
        </p:blipFill>
        <p:spPr bwMode="auto">
          <a:xfrm>
            <a:off x="357158" y="1071546"/>
            <a:ext cx="8358246" cy="5185717"/>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normAutofit fontScale="90000"/>
          </a:bodyPr>
          <a:lstStyle/>
          <a:p>
            <a:r>
              <a:rPr lang="tr-TR" dirty="0" smtClean="0"/>
              <a:t>PERİBACALARI</a:t>
            </a:r>
            <a:endParaRPr lang="tr-TR" dirty="0"/>
          </a:p>
        </p:txBody>
      </p:sp>
      <p:pic>
        <p:nvPicPr>
          <p:cNvPr id="4098" name="Picture 2" descr="C:\Users\Ak\Desktop\YAŞLI VE ENGELLİ LER TURİZMİ\Beydere Vadisi.jpg"/>
          <p:cNvPicPr>
            <a:picLocks noGrp="1" noChangeAspect="1" noChangeArrowheads="1"/>
          </p:cNvPicPr>
          <p:nvPr>
            <p:ph idx="1"/>
          </p:nvPr>
        </p:nvPicPr>
        <p:blipFill>
          <a:blip r:embed="rId2" cstate="print"/>
          <a:srcRect/>
          <a:stretch>
            <a:fillRect/>
          </a:stretch>
        </p:blipFill>
        <p:spPr bwMode="auto">
          <a:xfrm>
            <a:off x="357158" y="1096916"/>
            <a:ext cx="8643998" cy="53578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96908"/>
          </a:xfrm>
        </p:spPr>
        <p:txBody>
          <a:bodyPr/>
          <a:lstStyle/>
          <a:p>
            <a:r>
              <a:rPr lang="tr-TR" dirty="0" smtClean="0"/>
              <a:t>YÖRESEL YEMEK ALANI</a:t>
            </a:r>
            <a:endParaRPr lang="tr-TR" dirty="0"/>
          </a:p>
        </p:txBody>
      </p:sp>
      <p:pic>
        <p:nvPicPr>
          <p:cNvPr id="5122" name="Picture 2" descr="C:\Users\Ak\Desktop\YAŞLI VE ENGELLİ LER TURİZMİ\HZ.İSA 1424.jpg"/>
          <p:cNvPicPr>
            <a:picLocks noGrp="1" noChangeAspect="1" noChangeArrowheads="1"/>
          </p:cNvPicPr>
          <p:nvPr>
            <p:ph idx="1"/>
          </p:nvPr>
        </p:nvPicPr>
        <p:blipFill>
          <a:blip r:embed="rId2"/>
          <a:srcRect/>
          <a:stretch>
            <a:fillRect/>
          </a:stretch>
        </p:blipFill>
        <p:spPr bwMode="auto">
          <a:xfrm>
            <a:off x="428596" y="1168354"/>
            <a:ext cx="8429684" cy="53578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normAutofit fontScale="90000"/>
          </a:bodyPr>
          <a:lstStyle/>
          <a:p>
            <a:r>
              <a:rPr lang="tr-TR" dirty="0" smtClean="0"/>
              <a:t>GÜVERCİNLİKLER</a:t>
            </a:r>
            <a:endParaRPr lang="tr-TR" dirty="0"/>
          </a:p>
        </p:txBody>
      </p:sp>
      <p:pic>
        <p:nvPicPr>
          <p:cNvPr id="6147" name="Picture 3" descr="C:\Users\Ak\Desktop\YAŞLI VE ENGELLİ LER TURİZMİ\HZ.İSA 1400.jpg"/>
          <p:cNvPicPr>
            <a:picLocks noGrp="1" noChangeAspect="1" noChangeArrowheads="1"/>
          </p:cNvPicPr>
          <p:nvPr>
            <p:ph idx="1"/>
          </p:nvPr>
        </p:nvPicPr>
        <p:blipFill>
          <a:blip r:embed="rId2" cstate="print"/>
          <a:srcRect/>
          <a:stretch>
            <a:fillRect/>
          </a:stretch>
        </p:blipFill>
        <p:spPr bwMode="auto">
          <a:xfrm>
            <a:off x="500034" y="1096916"/>
            <a:ext cx="8286808" cy="535785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725470"/>
          </a:xfrm>
        </p:spPr>
        <p:txBody>
          <a:bodyPr>
            <a:normAutofit fontScale="90000"/>
          </a:bodyPr>
          <a:lstStyle/>
          <a:p>
            <a:r>
              <a:rPr lang="tr-TR" dirty="0" smtClean="0"/>
              <a:t>KAYALIK ALANLAR</a:t>
            </a:r>
            <a:endParaRPr lang="tr-TR" dirty="0"/>
          </a:p>
        </p:txBody>
      </p:sp>
      <p:pic>
        <p:nvPicPr>
          <p:cNvPr id="7170" name="Picture 2" descr="C:\Users\Ak\Desktop\YAŞLI VE ENGELLİ LER TURİZMİ\HZ.İSA 1417.jpg"/>
          <p:cNvPicPr>
            <a:picLocks noGrp="1" noChangeAspect="1" noChangeArrowheads="1"/>
          </p:cNvPicPr>
          <p:nvPr>
            <p:ph idx="1"/>
          </p:nvPr>
        </p:nvPicPr>
        <p:blipFill>
          <a:blip r:embed="rId2" cstate="print"/>
          <a:srcRect/>
          <a:stretch>
            <a:fillRect/>
          </a:stretch>
        </p:blipFill>
        <p:spPr bwMode="auto">
          <a:xfrm>
            <a:off x="357158" y="1000108"/>
            <a:ext cx="8358246" cy="546500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511156"/>
          </a:xfrm>
        </p:spPr>
        <p:txBody>
          <a:bodyPr>
            <a:normAutofit fontScale="90000"/>
          </a:bodyPr>
          <a:lstStyle/>
          <a:p>
            <a:r>
              <a:rPr lang="tr-TR" dirty="0" smtClean="0"/>
              <a:t/>
            </a:r>
            <a:br>
              <a:rPr lang="tr-TR" dirty="0" smtClean="0"/>
            </a:br>
            <a:r>
              <a:rPr lang="tr-TR" dirty="0" smtClean="0"/>
              <a:t>BEY DERESİ</a:t>
            </a:r>
            <a:br>
              <a:rPr lang="tr-TR" dirty="0" smtClean="0"/>
            </a:br>
            <a:endParaRPr lang="tr-TR" dirty="0"/>
          </a:p>
        </p:txBody>
      </p:sp>
      <p:pic>
        <p:nvPicPr>
          <p:cNvPr id="1026" name="Picture 2" descr="C:\Users\Ak\Desktop\YAŞLI VE ENGELLİ LER TURİZMİ\Beydere Vadisi (1).jpg"/>
          <p:cNvPicPr>
            <a:picLocks noGrp="1" noChangeAspect="1" noChangeArrowheads="1"/>
          </p:cNvPicPr>
          <p:nvPr>
            <p:ph idx="1"/>
          </p:nvPr>
        </p:nvPicPr>
        <p:blipFill>
          <a:blip r:embed="rId2" cstate="print"/>
          <a:srcRect/>
          <a:stretch>
            <a:fillRect/>
          </a:stretch>
        </p:blipFill>
        <p:spPr bwMode="auto">
          <a:xfrm>
            <a:off x="428596" y="954040"/>
            <a:ext cx="8215370" cy="557216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939784"/>
          </a:xfrm>
        </p:spPr>
        <p:txBody>
          <a:bodyPr/>
          <a:lstStyle/>
          <a:p>
            <a:r>
              <a:rPr lang="tr-TR" dirty="0" smtClean="0"/>
              <a:t>BEY DERESİ</a:t>
            </a:r>
            <a:endParaRPr lang="tr-TR" dirty="0"/>
          </a:p>
        </p:txBody>
      </p:sp>
      <p:pic>
        <p:nvPicPr>
          <p:cNvPr id="2050" name="Picture 2" descr="C:\Users\Ak\Desktop\YAŞLI VE ENGELLİ LER TURİZMİ\HZ.İSA 1410.jpg"/>
          <p:cNvPicPr>
            <a:picLocks noGrp="1" noChangeAspect="1" noChangeArrowheads="1"/>
          </p:cNvPicPr>
          <p:nvPr>
            <p:ph idx="1"/>
          </p:nvPr>
        </p:nvPicPr>
        <p:blipFill>
          <a:blip r:embed="rId2" cstate="print"/>
          <a:srcRect/>
          <a:stretch>
            <a:fillRect/>
          </a:stretch>
        </p:blipFill>
        <p:spPr bwMode="auto">
          <a:xfrm>
            <a:off x="428596" y="1142984"/>
            <a:ext cx="8358246" cy="5411429"/>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DOĞAL İNSAN SÜLİYETİ</a:t>
            </a:r>
            <a:endParaRPr lang="tr-TR" dirty="0"/>
          </a:p>
        </p:txBody>
      </p:sp>
      <p:pic>
        <p:nvPicPr>
          <p:cNvPr id="3074" name="Picture 2" descr="C:\Users\Ak\Desktop\YAŞLI VE ENGELLİ LER TURİZMİ\Screenshot_2014-11-22-14-59-14.png"/>
          <p:cNvPicPr>
            <a:picLocks noGrp="1" noChangeAspect="1" noChangeArrowheads="1"/>
          </p:cNvPicPr>
          <p:nvPr>
            <p:ph idx="1"/>
          </p:nvPr>
        </p:nvPicPr>
        <p:blipFill>
          <a:blip r:embed="rId2"/>
          <a:srcRect/>
          <a:stretch>
            <a:fillRect/>
          </a:stretch>
        </p:blipFill>
        <p:spPr bwMode="auto">
          <a:xfrm>
            <a:off x="0" y="1643050"/>
            <a:ext cx="2206432" cy="4857784"/>
          </a:xfrm>
          <a:prstGeom prst="rect">
            <a:avLst/>
          </a:prstGeom>
          <a:noFill/>
        </p:spPr>
      </p:pic>
      <p:pic>
        <p:nvPicPr>
          <p:cNvPr id="3075" name="Picture 3" descr="C:\Users\Ak\Desktop\YAŞLI VE ENGELLİ LER TURİZMİ\270097_2191731991348_1188584492_32696515_2968334_n.jpg"/>
          <p:cNvPicPr>
            <a:picLocks noChangeAspect="1" noChangeArrowheads="1"/>
          </p:cNvPicPr>
          <p:nvPr/>
        </p:nvPicPr>
        <p:blipFill>
          <a:blip r:embed="rId3"/>
          <a:srcRect/>
          <a:stretch>
            <a:fillRect/>
          </a:stretch>
        </p:blipFill>
        <p:spPr bwMode="auto">
          <a:xfrm>
            <a:off x="2214546" y="1643050"/>
            <a:ext cx="6500826" cy="483395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14348" y="357167"/>
            <a:ext cx="7643866" cy="571503"/>
          </a:xfrm>
        </p:spPr>
        <p:txBody>
          <a:bodyPr>
            <a:normAutofit lnSpcReduction="10000"/>
          </a:bodyPr>
          <a:lstStyle/>
          <a:p>
            <a:pPr algn="ctr">
              <a:buNone/>
            </a:pPr>
            <a:r>
              <a:rPr lang="tr-TR" dirty="0" smtClean="0"/>
              <a:t>AYOS VASİLYOS KİLİSESİ</a:t>
            </a:r>
            <a:endParaRPr lang="tr-TR" dirty="0"/>
          </a:p>
        </p:txBody>
      </p:sp>
      <p:pic>
        <p:nvPicPr>
          <p:cNvPr id="1026" name="Picture 2" descr="C:\Users\Ak\Desktop\YAŞLI VE ENGELLİ LER TURİZMİ\Beydere Vadisi Aios Vasilios Kilisesi (2) - Kopya.JPG"/>
          <p:cNvPicPr>
            <a:picLocks noChangeAspect="1" noChangeArrowheads="1"/>
          </p:cNvPicPr>
          <p:nvPr/>
        </p:nvPicPr>
        <p:blipFill>
          <a:blip r:embed="rId2" cstate="print"/>
          <a:srcRect/>
          <a:stretch>
            <a:fillRect/>
          </a:stretch>
        </p:blipFill>
        <p:spPr bwMode="auto">
          <a:xfrm>
            <a:off x="428596" y="1285860"/>
            <a:ext cx="8286808" cy="538221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AYOS VASİLYOS KİLİSESİ</a:t>
            </a:r>
            <a:endParaRPr lang="tr-TR" dirty="0"/>
          </a:p>
        </p:txBody>
      </p:sp>
      <p:pic>
        <p:nvPicPr>
          <p:cNvPr id="4098" name="Picture 2" descr="C:\Users\Ak\Desktop\YAŞLI VE ENGELLİ LER TURİZMİ\20190501_184115.jpg"/>
          <p:cNvPicPr>
            <a:picLocks noGrp="1" noChangeAspect="1" noChangeArrowheads="1"/>
          </p:cNvPicPr>
          <p:nvPr>
            <p:ph idx="1"/>
          </p:nvPr>
        </p:nvPicPr>
        <p:blipFill>
          <a:blip r:embed="rId2" cstate="print"/>
          <a:srcRect/>
          <a:stretch>
            <a:fillRect/>
          </a:stretch>
        </p:blipFill>
        <p:spPr bwMode="auto">
          <a:xfrm>
            <a:off x="548922" y="1428736"/>
            <a:ext cx="8046156" cy="469742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28650" y="365126"/>
            <a:ext cx="7205297" cy="681160"/>
          </a:xfrm>
        </p:spPr>
        <p:txBody>
          <a:bodyPr>
            <a:normAutofit fontScale="90000"/>
          </a:bodyPr>
          <a:lstStyle/>
          <a:p>
            <a:pPr algn="ctr"/>
            <a:r>
              <a:rPr lang="tr-TR" dirty="0" smtClean="0"/>
              <a:t>Mustafapaşa Termal Havuz projesi</a:t>
            </a:r>
            <a:endParaRPr lang="tr-TR"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1043781"/>
            <a:ext cx="7177861" cy="5383396"/>
          </a:xfrm>
        </p:spPr>
      </p:pic>
    </p:spTree>
    <p:extLst>
      <p:ext uri="{BB962C8B-B14F-4D97-AF65-F5344CB8AC3E}">
        <p14:creationId xmlns:p14="http://schemas.microsoft.com/office/powerpoint/2010/main" val="4197531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197522218"/>
              </p:ext>
            </p:extLst>
          </p:nvPr>
        </p:nvGraphicFramePr>
        <p:xfrm>
          <a:off x="323528" y="620689"/>
          <a:ext cx="8568953" cy="5894110"/>
        </p:xfrm>
        <a:graphic>
          <a:graphicData uri="http://schemas.openxmlformats.org/drawingml/2006/table">
            <a:tbl>
              <a:tblPr/>
              <a:tblGrid>
                <a:gridCol w="392004">
                  <a:extLst>
                    <a:ext uri="{9D8B030D-6E8A-4147-A177-3AD203B41FA5}">
                      <a16:colId xmlns:a16="http://schemas.microsoft.com/office/drawing/2014/main" val="1887573231"/>
                    </a:ext>
                  </a:extLst>
                </a:gridCol>
                <a:gridCol w="1927351">
                  <a:extLst>
                    <a:ext uri="{9D8B030D-6E8A-4147-A177-3AD203B41FA5}">
                      <a16:colId xmlns:a16="http://schemas.microsoft.com/office/drawing/2014/main" val="1366722303"/>
                    </a:ext>
                  </a:extLst>
                </a:gridCol>
                <a:gridCol w="1363846">
                  <a:extLst>
                    <a:ext uri="{9D8B030D-6E8A-4147-A177-3AD203B41FA5}">
                      <a16:colId xmlns:a16="http://schemas.microsoft.com/office/drawing/2014/main" val="3425537501"/>
                    </a:ext>
                  </a:extLst>
                </a:gridCol>
                <a:gridCol w="3299363">
                  <a:extLst>
                    <a:ext uri="{9D8B030D-6E8A-4147-A177-3AD203B41FA5}">
                      <a16:colId xmlns:a16="http://schemas.microsoft.com/office/drawing/2014/main" val="1366224108"/>
                    </a:ext>
                  </a:extLst>
                </a:gridCol>
                <a:gridCol w="1586389">
                  <a:extLst>
                    <a:ext uri="{9D8B030D-6E8A-4147-A177-3AD203B41FA5}">
                      <a16:colId xmlns:a16="http://schemas.microsoft.com/office/drawing/2014/main" val="862292090"/>
                    </a:ext>
                  </a:extLst>
                </a:gridCol>
              </a:tblGrid>
              <a:tr h="410214">
                <a:tc gridSpan="5">
                  <a:txBody>
                    <a:bodyPr/>
                    <a:lstStyle/>
                    <a:p>
                      <a:pPr algn="ctr" fontAlgn="ctr"/>
                      <a:r>
                        <a:rPr lang="nn-NO" sz="800" b="1" i="0" u="none" strike="noStrike">
                          <a:solidFill>
                            <a:srgbClr val="000000"/>
                          </a:solidFill>
                          <a:effectLst/>
                          <a:latin typeface="Times New Roman" panose="02020603050405020304" pitchFamily="18" charset="0"/>
                        </a:rPr>
                        <a:t>AHİLER KALKINMA AJANSI  2020 MALİ DESTEK PROGRAMI KAPASMINDA  PLANALANAN PROJELER</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57956894"/>
                  </a:ext>
                </a:extLst>
              </a:tr>
              <a:tr h="302263">
                <a:tc>
                  <a:txBody>
                    <a:bodyPr/>
                    <a:lstStyle/>
                    <a:p>
                      <a:pPr algn="ctr" fontAlgn="ctr"/>
                      <a:r>
                        <a:rPr lang="tr-TR" sz="600" b="1" i="0" u="none" strike="noStrike">
                          <a:solidFill>
                            <a:srgbClr val="000000"/>
                          </a:solidFill>
                          <a:effectLst/>
                          <a:latin typeface="Calibri" panose="020F0502020204030204" pitchFamily="34" charset="0"/>
                        </a:rPr>
                        <a:t>S.NO</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1" i="0" u="none" strike="noStrike">
                          <a:solidFill>
                            <a:srgbClr val="000000"/>
                          </a:solidFill>
                          <a:effectLst/>
                          <a:latin typeface="Calibri" panose="020F0502020204030204" pitchFamily="34" charset="0"/>
                        </a:rPr>
                        <a:t>PROJE  ADI</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1" i="0" u="none" strike="noStrike">
                          <a:solidFill>
                            <a:srgbClr val="000000"/>
                          </a:solidFill>
                          <a:effectLst/>
                          <a:latin typeface="Calibri" panose="020F0502020204030204" pitchFamily="34" charset="0"/>
                        </a:rPr>
                        <a:t>İLGİLİ KURUM</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1" i="0" u="none" strike="noStrike">
                          <a:solidFill>
                            <a:srgbClr val="000000"/>
                          </a:solidFill>
                          <a:effectLst/>
                          <a:latin typeface="Calibri" panose="020F0502020204030204" pitchFamily="34" charset="0"/>
                        </a:rPr>
                        <a:t>PROJE KONUSU</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1" i="0" u="none" strike="noStrike">
                          <a:solidFill>
                            <a:srgbClr val="000000"/>
                          </a:solidFill>
                          <a:effectLst/>
                          <a:latin typeface="Calibri" panose="020F0502020204030204" pitchFamily="34" charset="0"/>
                        </a:rPr>
                        <a:t>AÇIKLAMA</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2939580"/>
                  </a:ext>
                </a:extLst>
              </a:tr>
              <a:tr h="575737">
                <a:tc>
                  <a:txBody>
                    <a:bodyPr/>
                    <a:lstStyle/>
                    <a:p>
                      <a:pPr algn="ctr" fontAlgn="ctr"/>
                      <a:r>
                        <a:rPr lang="tr-TR" sz="600" b="0" i="0" u="none" strike="noStrike">
                          <a:solidFill>
                            <a:srgbClr val="000000"/>
                          </a:solidFill>
                          <a:effectLst/>
                          <a:latin typeface="Calibri" panose="020F0502020204030204" pitchFamily="34" charset="0"/>
                        </a:rPr>
                        <a:t>1</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TURİZM BİLGİ SİSTEMİ                 </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İL KÜLTÜR VE TURİZM MÜDÜRLÜĞÜ</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effectLst/>
                          <a:latin typeface="Arial" panose="020B0604020202020204" pitchFamily="34" charset="0"/>
                        </a:rPr>
                        <a:t>Turistik ürünlere erişimi kolaylaştırabilecek haritalandırma sistemleri veya                                            mobil uygulamalar oluşturmaya yönelik projeler                                                                                 Müze, kilise, manastır ve yer altı şehirleri gibi alanlarda artırılmış gerçeklik, hologram vb. sistemlerin kurulmasına yönelik projeler</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Turizm İl müdürlüğü ve Üniversite işbirliği kuruldu koordineli çalışma devem ediyor.</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1060009"/>
                  </a:ext>
                </a:extLst>
              </a:tr>
              <a:tr h="575737">
                <a:tc>
                  <a:txBody>
                    <a:bodyPr/>
                    <a:lstStyle/>
                    <a:p>
                      <a:pPr algn="ctr" fontAlgn="ctr"/>
                      <a:r>
                        <a:rPr lang="tr-TR" sz="600" b="0" i="0" u="none" strike="noStrike">
                          <a:solidFill>
                            <a:srgbClr val="000000"/>
                          </a:solidFill>
                          <a:effectLst/>
                          <a:latin typeface="Calibri" panose="020F0502020204030204" pitchFamily="34" charset="0"/>
                        </a:rPr>
                        <a:t>2</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YÜRÜYÜŞ ,ROTA VE  GÜZERGAH BELİRLEME  (KAPADOKYA KÜLTÜR YOLU)</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KAPADOKYA TURİZM BÖLGESİ ALTYAPI HİZMET BİRLİĞİ (KAP-HİB)</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effectLst/>
                          <a:latin typeface="Arial" panose="020B0604020202020204" pitchFamily="34" charset="0"/>
                        </a:rPr>
                        <a:t>Kırsal turizmi geliştirmek amacıyla gastronomi turizmi, ev pansiyonculuğu, yürüyüş rota ve güzergâhı oluşturmaya yönelik projeler</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KAPHİB olarak projeyi yazıyoruz.</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0354364"/>
                  </a:ext>
                </a:extLst>
              </a:tr>
              <a:tr h="575737">
                <a:tc>
                  <a:txBody>
                    <a:bodyPr/>
                    <a:lstStyle/>
                    <a:p>
                      <a:pPr algn="ctr" fontAlgn="ctr"/>
                      <a:r>
                        <a:rPr lang="tr-TR" sz="600" b="0" i="0" u="none" strike="noStrike">
                          <a:solidFill>
                            <a:srgbClr val="000000"/>
                          </a:solidFill>
                          <a:effectLst/>
                          <a:latin typeface="Calibri" panose="020F0502020204030204" pitchFamily="34" charset="0"/>
                        </a:rPr>
                        <a:t>3</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TABELA ÇALIŞMASI</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dirty="0">
                          <a:solidFill>
                            <a:srgbClr val="000000"/>
                          </a:solidFill>
                          <a:effectLst/>
                          <a:latin typeface="Calibri" panose="020F0502020204030204" pitchFamily="34" charset="0"/>
                        </a:rPr>
                        <a:t>ÜRGÜP KAYMAKAMLIĞI </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effectLst/>
                          <a:latin typeface="Arial" panose="020B0604020202020204" pitchFamily="34" charset="0"/>
                        </a:rPr>
                        <a:t>Turistik merkezlere erişimin kolaylaştırılmasına ilişkin bilgilendirme ve yönlendirme levhaları yerleştirmeye yönelik projeler</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Ürgüp kaymakamımızla görüşüldü</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3366282"/>
                  </a:ext>
                </a:extLst>
              </a:tr>
              <a:tr h="575737">
                <a:tc>
                  <a:txBody>
                    <a:bodyPr/>
                    <a:lstStyle/>
                    <a:p>
                      <a:pPr algn="ctr" fontAlgn="ctr"/>
                      <a:r>
                        <a:rPr lang="tr-TR" sz="600" b="0" i="0" u="none" strike="noStrike">
                          <a:solidFill>
                            <a:srgbClr val="000000"/>
                          </a:solidFill>
                          <a:effectLst/>
                          <a:latin typeface="Calibri" panose="020F0502020204030204" pitchFamily="34" charset="0"/>
                        </a:rPr>
                        <a:t>4</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JEOPARK ALANI</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KAP-HİB</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000000"/>
                          </a:solidFill>
                          <a:effectLst/>
                          <a:latin typeface="Arial" panose="020B0604020202020204" pitchFamily="34" charset="0"/>
                        </a:rPr>
                        <a:t>Turizm destinasyonlarında ürün çeşitlendirmeye ve alternatif turizm modelleri oluşturmaya yönelik uygulamaların artırılması Arkeopark, Jeopark ve benzeri alanların oluşturulmasına yönelik projeler</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Tenıtım toplantısı yapıldı</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2772725"/>
                  </a:ext>
                </a:extLst>
              </a:tr>
              <a:tr h="575737">
                <a:tc>
                  <a:txBody>
                    <a:bodyPr/>
                    <a:lstStyle/>
                    <a:p>
                      <a:pPr algn="ctr" fontAlgn="ctr"/>
                      <a:r>
                        <a:rPr lang="tr-TR" sz="600" b="0" i="0" u="none" strike="noStrike">
                          <a:solidFill>
                            <a:srgbClr val="000000"/>
                          </a:solidFill>
                          <a:effectLst/>
                          <a:latin typeface="Calibri" panose="020F0502020204030204" pitchFamily="34" charset="0"/>
                        </a:rPr>
                        <a:t>5</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SOKAK SAĞLIKLAŞTIRMA</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ÜRGÜP BELEDİYE BAŞKANLIĞI </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555555"/>
                          </a:solidFill>
                          <a:effectLst/>
                          <a:latin typeface="Arial" panose="020B0604020202020204" pitchFamily="34" charset="0"/>
                        </a:rPr>
                        <a:t>Turistik alanların korunması, bu alanların mevcut kullanımının iyileştirilmesi ve turizm potansiyeli taşıyan alanların turizme kazandırılması</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Belediyeler çalışmalarını yapıyorlar</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1481932"/>
                  </a:ext>
                </a:extLst>
              </a:tr>
              <a:tr h="575737">
                <a:tc>
                  <a:txBody>
                    <a:bodyPr/>
                    <a:lstStyle/>
                    <a:p>
                      <a:pPr algn="ctr" fontAlgn="ctr"/>
                      <a:r>
                        <a:rPr lang="tr-TR" sz="600" b="0" i="0" u="none" strike="noStrike">
                          <a:solidFill>
                            <a:srgbClr val="000000"/>
                          </a:solidFill>
                          <a:effectLst/>
                          <a:latin typeface="Calibri" panose="020F0502020204030204" pitchFamily="34" charset="0"/>
                        </a:rPr>
                        <a:t>6</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AÇIKSARAY VE ÇAT VADİSİ YÜRÜYÜŞ YOLU</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GÜLŞEHİR KAYMAKAMLIĞI</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555555"/>
                          </a:solidFill>
                          <a:effectLst/>
                          <a:latin typeface="Arial" panose="020B0604020202020204" pitchFamily="34" charset="0"/>
                        </a:rPr>
                        <a:t>Turistik alanların korunması, bu alanların mevcut kullanımının iyileştirilmesi ve turizm potansiyeli taşıyan alanların turizme kazandırılması</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Gülşehir kaymakamımızla yerinde inceleme yapıldı.mevcut proje bulundu proje çalışmaları başladı</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8003153"/>
                  </a:ext>
                </a:extLst>
              </a:tr>
              <a:tr h="575737">
                <a:tc>
                  <a:txBody>
                    <a:bodyPr/>
                    <a:lstStyle/>
                    <a:p>
                      <a:pPr algn="ctr" fontAlgn="ctr"/>
                      <a:r>
                        <a:rPr lang="tr-TR" sz="600" b="0" i="0" u="none" strike="noStrike">
                          <a:solidFill>
                            <a:srgbClr val="000000"/>
                          </a:solidFill>
                          <a:effectLst/>
                          <a:latin typeface="Calibri" panose="020F0502020204030204" pitchFamily="34" charset="0"/>
                        </a:rPr>
                        <a:t>7</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PAŞABAĞLARI EKO TURİZM</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AVANOS KAYMAKAMLIĞI</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555555"/>
                          </a:solidFill>
                          <a:effectLst/>
                          <a:latin typeface="Arial" panose="020B0604020202020204" pitchFamily="34" charset="0"/>
                        </a:rPr>
                        <a:t>Turistik alanların korunması, bu alanların mevcut kullanımının iyileştirilmesi ve turizm potansiyeli taşıyan alanların turizme kazandırılması</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Avanos kaymakamımızla yerinde inceleme yapıldı.mevcut proje bulundu proje çalışmaları başladı</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287677"/>
                  </a:ext>
                </a:extLst>
              </a:tr>
              <a:tr h="575737">
                <a:tc>
                  <a:txBody>
                    <a:bodyPr/>
                    <a:lstStyle/>
                    <a:p>
                      <a:pPr algn="ctr" fontAlgn="ctr"/>
                      <a:r>
                        <a:rPr lang="tr-TR" sz="600" b="0" i="0" u="none" strike="noStrike">
                          <a:solidFill>
                            <a:srgbClr val="000000"/>
                          </a:solidFill>
                          <a:effectLst/>
                          <a:latin typeface="Calibri" panose="020F0502020204030204" pitchFamily="34" charset="0"/>
                        </a:rPr>
                        <a:t>8</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DERİNKUYU ÜZÜMLÜ KİLİSE</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DERİNKUYU KAYMAKAMLIĞI</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555555"/>
                          </a:solidFill>
                          <a:effectLst/>
                          <a:latin typeface="Arial" panose="020B0604020202020204" pitchFamily="34" charset="0"/>
                        </a:rPr>
                        <a:t>Turistik alanların korunması, bu alanların mevcut kullanımının iyileştirilmesi ve turizm potansiyeli taşıyan alanların turizme kazandırılması</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Mevcut proje il özel idaresinde mevcut.Derinkuyu kaymakamımızla görüşme yapılacak.</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4272713"/>
                  </a:ext>
                </a:extLst>
              </a:tr>
              <a:tr h="575737">
                <a:tc>
                  <a:txBody>
                    <a:bodyPr/>
                    <a:lstStyle/>
                    <a:p>
                      <a:pPr algn="ctr" fontAlgn="ctr"/>
                      <a:r>
                        <a:rPr lang="tr-TR" sz="600" b="0" i="0" u="none" strike="noStrike">
                          <a:solidFill>
                            <a:srgbClr val="000000"/>
                          </a:solidFill>
                          <a:effectLst/>
                          <a:latin typeface="Calibri" panose="020F0502020204030204" pitchFamily="34" charset="0"/>
                        </a:rPr>
                        <a:t>9</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İLERİ YAŞ VE ENGELLİ TURİZM VADİSİ</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Calibri" panose="020F0502020204030204" pitchFamily="34" charset="0"/>
                        </a:rPr>
                        <a:t>İL ÖZEL İDARESİ</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500" b="0" i="0" u="none" strike="noStrike">
                          <a:solidFill>
                            <a:srgbClr val="555555"/>
                          </a:solidFill>
                          <a:effectLst/>
                          <a:latin typeface="Arial" panose="020B0604020202020204" pitchFamily="34" charset="0"/>
                        </a:rPr>
                        <a:t>Turistik alanların korunması, bu alanların mevcut kullanımının iyileştirilmesi ve turizm potansiyeli taşıyan alanların turizme kazandırılması</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dirty="0">
                          <a:solidFill>
                            <a:srgbClr val="000000"/>
                          </a:solidFill>
                          <a:effectLst/>
                          <a:latin typeface="Calibri" panose="020F0502020204030204" pitchFamily="34" charset="0"/>
                        </a:rPr>
                        <a:t>yüksek lisans yapan mimar arkadaşımızın Mevcut projesi alan başkanlığına sunulacak.</a:t>
                      </a:r>
                    </a:p>
                  </a:txBody>
                  <a:tcPr marL="5526" marR="5526" marT="55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570152"/>
                  </a:ext>
                </a:extLst>
              </a:tr>
            </a:tbl>
          </a:graphicData>
        </a:graphic>
      </p:graphicFrame>
    </p:spTree>
    <p:extLst>
      <p:ext uri="{BB962C8B-B14F-4D97-AF65-F5344CB8AC3E}">
        <p14:creationId xmlns:p14="http://schemas.microsoft.com/office/powerpoint/2010/main" val="716573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714" y="615462"/>
            <a:ext cx="7563583" cy="5741376"/>
          </a:xfrm>
        </p:spPr>
      </p:pic>
    </p:spTree>
    <p:extLst>
      <p:ext uri="{BB962C8B-B14F-4D97-AF65-F5344CB8AC3E}">
        <p14:creationId xmlns:p14="http://schemas.microsoft.com/office/powerpoint/2010/main" val="3113421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011222"/>
          </a:xfrm>
        </p:spPr>
        <p:txBody>
          <a:bodyPr/>
          <a:lstStyle/>
          <a:p>
            <a:r>
              <a:rPr lang="tr-TR" b="1" dirty="0" smtClean="0"/>
              <a:t>İLERİ YAŞ ve ENGELLİ TURİZMİ</a:t>
            </a:r>
            <a:endParaRPr lang="tr-TR" dirty="0"/>
          </a:p>
        </p:txBody>
      </p:sp>
      <p:sp>
        <p:nvSpPr>
          <p:cNvPr id="3" name="2 İçerik Yer Tutucusu"/>
          <p:cNvSpPr>
            <a:spLocks noGrp="1"/>
          </p:cNvSpPr>
          <p:nvPr>
            <p:ph idx="1"/>
          </p:nvPr>
        </p:nvSpPr>
        <p:spPr/>
        <p:txBody>
          <a:bodyPr>
            <a:normAutofit fontScale="92500" lnSpcReduction="10000"/>
          </a:bodyPr>
          <a:lstStyle/>
          <a:p>
            <a:r>
              <a:rPr lang="tr-TR" dirty="0" smtClean="0"/>
              <a:t>Turizm sektörü için yeni ve potansiyeli yüksek bir pazar olan “engelli turizmine” katılım ABD’de ve Avrupa ülkelerinde ciddi rakamlara ulaşmaktadır. 2012 yılı itibariyle dünya engelli turizmi pazarı 150 milyar Euro’ya ulaşmıştır. Oysa 2016 turizm geliri 34 milyar dolar civarında bulunan Türkiye’nin engelli turizm pazarına girmesi ve bu sayede hem turizm çeşitliliğini arttırması hem de toplam turizm gelirlerini yükseltebilmesi </a:t>
            </a:r>
            <a:r>
              <a:rPr lang="tr-TR" dirty="0" smtClean="0"/>
              <a:t>içi gerekli çalışmaların başlatılması gerekmektedir.</a:t>
            </a:r>
            <a:endParaRPr lang="tr-T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k\Desktop\Ekran Alıntısı.PNG"/>
          <p:cNvPicPr>
            <a:picLocks noChangeAspect="1" noChangeArrowheads="1"/>
          </p:cNvPicPr>
          <p:nvPr/>
        </p:nvPicPr>
        <p:blipFill>
          <a:blip r:embed="rId2"/>
          <a:srcRect/>
          <a:stretch>
            <a:fillRect/>
          </a:stretch>
        </p:blipFill>
        <p:spPr bwMode="auto">
          <a:xfrm>
            <a:off x="428596" y="428604"/>
            <a:ext cx="8364979" cy="5643602"/>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Times New Roman" panose="02020603050405020304" pitchFamily="18" charset="0"/>
                <a:cs typeface="Times New Roman" panose="02020603050405020304" pitchFamily="18" charset="0"/>
              </a:rPr>
              <a:t>ERİŞİLEBİLİR KENT</a:t>
            </a:r>
          </a:p>
        </p:txBody>
      </p:sp>
      <p:sp>
        <p:nvSpPr>
          <p:cNvPr id="3" name="İçerik Yer Tutucusu 2"/>
          <p:cNvSpPr>
            <a:spLocks noGrp="1"/>
          </p:cNvSpPr>
          <p:nvPr>
            <p:ph idx="1"/>
          </p:nvPr>
        </p:nvSpPr>
        <p:spPr/>
        <p:txBody>
          <a:bodyPr/>
          <a:lstStyle/>
          <a:p>
            <a:pPr marL="0" indent="0" algn="just">
              <a:buNone/>
            </a:pPr>
            <a:r>
              <a:rPr lang="tr-TR" dirty="0" smtClean="0"/>
              <a:t> </a:t>
            </a:r>
            <a:r>
              <a:rPr lang="tr-TR" dirty="0" smtClean="0">
                <a:latin typeface="Times New Roman" panose="02020603050405020304" pitchFamily="18" charset="0"/>
                <a:cs typeface="Times New Roman" panose="02020603050405020304" pitchFamily="18" charset="0"/>
              </a:rPr>
              <a:t>2018 yılında 3</a:t>
            </a:r>
            <a:r>
              <a:rPr lang="tr-TR" dirty="0">
                <a:latin typeface="Times New Roman" panose="02020603050405020304" pitchFamily="18" charset="0"/>
                <a:cs typeface="Times New Roman" panose="02020603050405020304" pitchFamily="18" charset="0"/>
              </a:rPr>
              <a:t>. Turizm Şurası'nda alınan karar gereğince Kuşadası, Selçuk ve Kapadokya </a:t>
            </a:r>
            <a:r>
              <a:rPr lang="tr-TR" dirty="0" smtClean="0">
                <a:latin typeface="Times New Roman" panose="02020603050405020304" pitchFamily="18" charset="0"/>
                <a:cs typeface="Times New Roman" panose="02020603050405020304" pitchFamily="18" charset="0"/>
              </a:rPr>
              <a:t>bölgesine </a:t>
            </a:r>
            <a:r>
              <a:rPr lang="tr-TR" dirty="0">
                <a:latin typeface="Times New Roman" panose="02020603050405020304" pitchFamily="18" charset="0"/>
                <a:cs typeface="Times New Roman" panose="02020603050405020304" pitchFamily="18" charset="0"/>
              </a:rPr>
              <a:t>'Erişilebilir Kent' ' (</a:t>
            </a:r>
            <a:r>
              <a:rPr lang="tr-TR" dirty="0" err="1">
                <a:latin typeface="Times New Roman" panose="02020603050405020304" pitchFamily="18" charset="0"/>
                <a:cs typeface="Times New Roman" panose="02020603050405020304" pitchFamily="18" charset="0"/>
              </a:rPr>
              <a:t>Accesible</a:t>
            </a:r>
            <a:r>
              <a:rPr lang="tr-TR" dirty="0">
                <a:latin typeface="Times New Roman" panose="02020603050405020304" pitchFamily="18" charset="0"/>
                <a:cs typeface="Times New Roman" panose="02020603050405020304" pitchFamily="18" charset="0"/>
              </a:rPr>
              <a:t> City) </a:t>
            </a:r>
            <a:r>
              <a:rPr lang="tr-TR" dirty="0" smtClean="0">
                <a:latin typeface="Times New Roman" panose="02020603050405020304" pitchFamily="18" charset="0"/>
                <a:cs typeface="Times New Roman" panose="02020603050405020304" pitchFamily="18" charset="0"/>
              </a:rPr>
              <a:t>unvanı almasına kara verilmiştir. </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8156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cap="all" dirty="0"/>
              <a:t/>
            </a:r>
            <a:br>
              <a:rPr lang="tr-TR" b="1" cap="all" dirty="0"/>
            </a:br>
            <a:r>
              <a:rPr lang="tr-TR" b="1" cap="all" dirty="0" smtClean="0"/>
              <a:t/>
            </a:r>
            <a:br>
              <a:rPr lang="tr-TR" b="1" cap="all" dirty="0" smtClean="0"/>
            </a:br>
            <a:r>
              <a:rPr lang="tr-TR" b="1" cap="all" dirty="0" smtClean="0"/>
              <a:t> </a:t>
            </a:r>
            <a:r>
              <a:rPr lang="tr-TR" sz="1600" b="1" cap="all" dirty="0"/>
              <a:t>Çok işlevli tarihi vadiler özel planlama alanı </a:t>
            </a:r>
            <a:r>
              <a:rPr lang="tr-TR" sz="1600" b="1" dirty="0"/>
              <a:t> </a:t>
            </a:r>
            <a:r>
              <a:rPr lang="tr-TR" sz="1600" b="1" dirty="0" smtClean="0"/>
              <a:t>Ö-4</a:t>
            </a:r>
            <a:r>
              <a:rPr lang="tr-TR" sz="1600" dirty="0"/>
              <a:t/>
            </a:r>
            <a:br>
              <a:rPr lang="tr-TR" sz="1600" dirty="0"/>
            </a:br>
            <a:r>
              <a:rPr lang="tr-TR" sz="1600" dirty="0"/>
              <a:t>Hem doğal ve tarihsel çizgi ve ögelerin korunduğu, hem Kapadokya ölçeğinde hizmet verecek kültür, eğlence ve rekreasyon merkezi olarak düzenlenebilecek bir özel planlama alanıdır. İçinde yaya, bisiklet, at gezinti yollarının olabileceği bir gezi mekanı olup, gerek bu özelliği, gerekse doğal mekan kalitelerinin korunduğu bir peyzaj ve kentsel tasarım projesine göre düzenlenmesi esastır. </a:t>
            </a:r>
            <a:r>
              <a:rPr lang="tr-TR" dirty="0"/>
              <a:t/>
            </a:r>
            <a:br>
              <a:rPr lang="tr-TR" dirty="0"/>
            </a:br>
            <a:r>
              <a:rPr lang="en-US" dirty="0"/>
              <a:t> </a:t>
            </a:r>
            <a:r>
              <a:rPr lang="tr-TR" dirty="0"/>
              <a:t/>
            </a:r>
            <a:br>
              <a:rPr lang="tr-TR" dirty="0"/>
            </a:b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3648" y="1700808"/>
            <a:ext cx="6552728" cy="4937199"/>
          </a:xfrm>
        </p:spPr>
      </p:pic>
    </p:spTree>
    <p:extLst>
      <p:ext uri="{BB962C8B-B14F-4D97-AF65-F5344CB8AC3E}">
        <p14:creationId xmlns:p14="http://schemas.microsoft.com/office/powerpoint/2010/main" val="27886703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1379" y="365187"/>
            <a:ext cx="7715250" cy="6189785"/>
          </a:xfrm>
        </p:spPr>
      </p:pic>
    </p:spTree>
    <p:extLst>
      <p:ext uri="{BB962C8B-B14F-4D97-AF65-F5344CB8AC3E}">
        <p14:creationId xmlns:p14="http://schemas.microsoft.com/office/powerpoint/2010/main" val="1747625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214290"/>
            <a:ext cx="8229600" cy="571504"/>
          </a:xfrm>
        </p:spPr>
        <p:txBody>
          <a:bodyPr>
            <a:normAutofit fontScale="90000"/>
          </a:bodyPr>
          <a:lstStyle/>
          <a:p>
            <a:r>
              <a:rPr lang="tr-TR" dirty="0" smtClean="0"/>
              <a:t>ROMA MEZARLARI</a:t>
            </a:r>
            <a:endParaRPr lang="tr-TR" dirty="0"/>
          </a:p>
        </p:txBody>
      </p:sp>
      <p:pic>
        <p:nvPicPr>
          <p:cNvPr id="2050" name="Picture 2" descr="C:\Users\Ak\Desktop\YAŞLI VE ENGELLİ LER TURİZMİ\Beydere Vadisi Kaya Mezarları,.JPG"/>
          <p:cNvPicPr>
            <a:picLocks noGrp="1" noChangeAspect="1" noChangeArrowheads="1"/>
          </p:cNvPicPr>
          <p:nvPr>
            <p:ph idx="1"/>
          </p:nvPr>
        </p:nvPicPr>
        <p:blipFill>
          <a:blip r:embed="rId2"/>
          <a:srcRect/>
          <a:stretch>
            <a:fillRect/>
          </a:stretch>
        </p:blipFill>
        <p:spPr bwMode="auto">
          <a:xfrm>
            <a:off x="500034" y="785794"/>
            <a:ext cx="8215370" cy="562574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654032"/>
          </a:xfrm>
        </p:spPr>
        <p:txBody>
          <a:bodyPr>
            <a:normAutofit fontScale="90000"/>
          </a:bodyPr>
          <a:lstStyle/>
          <a:p>
            <a:r>
              <a:rPr lang="tr-TR" dirty="0" smtClean="0"/>
              <a:t>ROMA MEZARLARI</a:t>
            </a:r>
            <a:endParaRPr lang="tr-TR" dirty="0"/>
          </a:p>
        </p:txBody>
      </p:sp>
      <p:pic>
        <p:nvPicPr>
          <p:cNvPr id="3074" name="Picture 2" descr="C:\Users\Ak\Desktop\YAŞLI VE ENGELLİ LER TURİZMİ\NEVŞEHİR-MUSTAFAPAŞA SERVET UYGUN (252).jpg"/>
          <p:cNvPicPr>
            <a:picLocks noGrp="1" noChangeAspect="1" noChangeArrowheads="1"/>
          </p:cNvPicPr>
          <p:nvPr>
            <p:ph idx="1"/>
          </p:nvPr>
        </p:nvPicPr>
        <p:blipFill>
          <a:blip r:embed="rId2" cstate="print"/>
          <a:srcRect/>
          <a:stretch>
            <a:fillRect/>
          </a:stretch>
        </p:blipFill>
        <p:spPr bwMode="auto">
          <a:xfrm>
            <a:off x="428596" y="1071546"/>
            <a:ext cx="8501122" cy="5454657"/>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460</Words>
  <Application>Microsoft Office PowerPoint</Application>
  <PresentationFormat>Ekran Gösterisi (4:3)</PresentationFormat>
  <Paragraphs>70</Paragraphs>
  <Slides>20</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Calibri</vt:lpstr>
      <vt:lpstr>Times New Roman</vt:lpstr>
      <vt:lpstr>Ofis Teması</vt:lpstr>
      <vt:lpstr>İLERİ YAŞ ve ENGELLİ TURİZMİ</vt:lpstr>
      <vt:lpstr>PowerPoint Sunusu</vt:lpstr>
      <vt:lpstr>İLERİ YAŞ ve ENGELLİ TURİZMİ</vt:lpstr>
      <vt:lpstr>PowerPoint Sunusu</vt:lpstr>
      <vt:lpstr>ERİŞİLEBİLİR KENT</vt:lpstr>
      <vt:lpstr>   Çok işlevli tarihi vadiler özel planlama alanı  Ö-4 Hem doğal ve tarihsel çizgi ve ögelerin korunduğu, hem Kapadokya ölçeğinde hizmet verecek kültür, eğlence ve rekreasyon merkezi olarak düzenlenebilecek bir özel planlama alanıdır. İçinde yaya, bisiklet, at gezinti yollarının olabileceği bir gezi mekanı olup, gerek bu özelliği, gerekse doğal mekan kalitelerinin korunduğu bir peyzaj ve kentsel tasarım projesine göre düzenlenmesi esastır.    </vt:lpstr>
      <vt:lpstr>PowerPoint Sunusu</vt:lpstr>
      <vt:lpstr>ROMA MEZARLARI</vt:lpstr>
      <vt:lpstr>ROMA MEZARLARI</vt:lpstr>
      <vt:lpstr>PERİBACALARI</vt:lpstr>
      <vt:lpstr>YÖRESEL YEMEK ALANI</vt:lpstr>
      <vt:lpstr>GÜVERCİNLİKLER</vt:lpstr>
      <vt:lpstr>KAYALIK ALANLAR</vt:lpstr>
      <vt:lpstr> BEY DERESİ </vt:lpstr>
      <vt:lpstr>BEY DERESİ</vt:lpstr>
      <vt:lpstr>DOĞAL İNSAN SÜLİYETİ</vt:lpstr>
      <vt:lpstr>PowerPoint Sunusu</vt:lpstr>
      <vt:lpstr>AYOS VASİLYOS KİLİSESİ</vt:lpstr>
      <vt:lpstr>Mustafapaşa Termal Havuz projesi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Ak</dc:creator>
  <cp:lastModifiedBy>Windows Kullanıcısı</cp:lastModifiedBy>
  <cp:revision>31</cp:revision>
  <dcterms:created xsi:type="dcterms:W3CDTF">2020-10-11T16:28:45Z</dcterms:created>
  <dcterms:modified xsi:type="dcterms:W3CDTF">2020-10-16T06:44:46Z</dcterms:modified>
</cp:coreProperties>
</file>